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2"/>
  </p:handoutMasterIdLst>
  <p:sldIdLst>
    <p:sldId id="256" r:id="rId2"/>
    <p:sldId id="270" r:id="rId3"/>
    <p:sldId id="257" r:id="rId4"/>
    <p:sldId id="274" r:id="rId5"/>
    <p:sldId id="258" r:id="rId6"/>
    <p:sldId id="259" r:id="rId7"/>
    <p:sldId id="263" r:id="rId8"/>
    <p:sldId id="278" r:id="rId9"/>
    <p:sldId id="279" r:id="rId10"/>
    <p:sldId id="266" r:id="rId11"/>
    <p:sldId id="261" r:id="rId12"/>
    <p:sldId id="267" r:id="rId13"/>
    <p:sldId id="271" r:id="rId14"/>
    <p:sldId id="272" r:id="rId15"/>
    <p:sldId id="268" r:id="rId16"/>
    <p:sldId id="269" r:id="rId17"/>
    <p:sldId id="273" r:id="rId18"/>
    <p:sldId id="275" r:id="rId19"/>
    <p:sldId id="276" r:id="rId20"/>
    <p:sldId id="277" r:id="rId21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49" autoAdjust="0"/>
    <p:restoredTop sz="94660"/>
  </p:normalViewPr>
  <p:slideViewPr>
    <p:cSldViewPr>
      <p:cViewPr>
        <p:scale>
          <a:sx n="66" d="100"/>
          <a:sy n="66" d="100"/>
        </p:scale>
        <p:origin x="-3024" y="-10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1"/>
          </a:xfrm>
          <a:prstGeom prst="rect">
            <a:avLst/>
          </a:prstGeom>
        </p:spPr>
        <p:txBody>
          <a:bodyPr vert="horz" lIns="93104" tIns="46552" rIns="93104" bIns="4655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1"/>
          </a:xfrm>
          <a:prstGeom prst="rect">
            <a:avLst/>
          </a:prstGeom>
        </p:spPr>
        <p:txBody>
          <a:bodyPr vert="horz" lIns="93104" tIns="46552" rIns="93104" bIns="46552" rtlCol="0"/>
          <a:lstStyle>
            <a:lvl1pPr algn="r">
              <a:defRPr sz="1200"/>
            </a:lvl1pPr>
          </a:lstStyle>
          <a:p>
            <a:fld id="{951DAF27-4863-4615-9BAC-0FB65E0E41D1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1"/>
          </a:xfrm>
          <a:prstGeom prst="rect">
            <a:avLst/>
          </a:prstGeom>
        </p:spPr>
        <p:txBody>
          <a:bodyPr vert="horz" lIns="93104" tIns="46552" rIns="93104" bIns="4655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1"/>
          </a:xfrm>
          <a:prstGeom prst="rect">
            <a:avLst/>
          </a:prstGeom>
        </p:spPr>
        <p:txBody>
          <a:bodyPr vert="horz" lIns="93104" tIns="46552" rIns="93104" bIns="46552" rtlCol="0" anchor="b"/>
          <a:lstStyle>
            <a:lvl1pPr algn="r">
              <a:defRPr sz="1200"/>
            </a:lvl1pPr>
          </a:lstStyle>
          <a:p>
            <a:fld id="{38D6DF77-70B0-42F8-8050-0CED9BB01E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9883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31B77-4BEE-4033-B2D6-285CC3B70380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50657-9052-42BE-BAB0-1A166FA732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31B77-4BEE-4033-B2D6-285CC3B70380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50657-9052-42BE-BAB0-1A166FA732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31B77-4BEE-4033-B2D6-285CC3B70380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50657-9052-42BE-BAB0-1A166FA732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31B77-4BEE-4033-B2D6-285CC3B70380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50657-9052-42BE-BAB0-1A166FA732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31B77-4BEE-4033-B2D6-285CC3B70380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50657-9052-42BE-BAB0-1A166FA732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31B77-4BEE-4033-B2D6-285CC3B70380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50657-9052-42BE-BAB0-1A166FA732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31B77-4BEE-4033-B2D6-285CC3B70380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50657-9052-42BE-BAB0-1A166FA732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31B77-4BEE-4033-B2D6-285CC3B70380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50657-9052-42BE-BAB0-1A166FA732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31B77-4BEE-4033-B2D6-285CC3B70380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50657-9052-42BE-BAB0-1A166FA732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31B77-4BEE-4033-B2D6-285CC3B70380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50657-9052-42BE-BAB0-1A166FA732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31B77-4BEE-4033-B2D6-285CC3B70380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50657-9052-42BE-BAB0-1A166FA732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531B77-4BEE-4033-B2D6-285CC3B70380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550657-9052-42BE-BAB0-1A166FA7326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Charlie Wilson’s War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If the US stayed in Afghanistan could that act be viewed as </a:t>
            </a:r>
            <a:r>
              <a:rPr lang="en-US" dirty="0" err="1" smtClean="0"/>
              <a:t>jahili</a:t>
            </a:r>
            <a:r>
              <a:rPr lang="en-US" dirty="0" smtClean="0"/>
              <a:t>?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From the Book</a:t>
            </a:r>
            <a:endParaRPr lang="en-US" dirty="0"/>
          </a:p>
        </p:txBody>
      </p:sp>
      <p:pic>
        <p:nvPicPr>
          <p:cNvPr id="11266" name="Picture 2" descr="http://ecx.images-amazon.com/images/I/51HDpMgeQ%2B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1295400"/>
            <a:ext cx="3143250" cy="4762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How would you feel if you were Charlie Wilson? See lines 1-6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Read line 10</a:t>
            </a:r>
          </a:p>
          <a:p>
            <a:pPr>
              <a:buNone/>
            </a:pPr>
            <a:r>
              <a:rPr lang="en-US" dirty="0" smtClean="0"/>
              <a:t>In the film, Charlie Wilson’s character says, “these kids are going to come home and find their F-word families killed!” Connect to line 10.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Line 22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Line 27 Connect </a:t>
            </a:r>
            <a:r>
              <a:rPr lang="en-US" dirty="0" err="1" smtClean="0"/>
              <a:t>Wahabbi</a:t>
            </a:r>
            <a:r>
              <a:rPr lang="en-US" dirty="0" smtClean="0"/>
              <a:t> Sect to </a:t>
            </a:r>
            <a:r>
              <a:rPr lang="en-US" dirty="0" err="1" smtClean="0"/>
              <a:t>Syed</a:t>
            </a:r>
            <a:r>
              <a:rPr lang="en-US" dirty="0" smtClean="0"/>
              <a:t> </a:t>
            </a:r>
            <a:r>
              <a:rPr lang="en-US" dirty="0" err="1" smtClean="0"/>
              <a:t>Qutib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Link 37-149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Link 66-67 to the film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What did the </a:t>
            </a:r>
            <a:r>
              <a:rPr lang="en-US" dirty="0" err="1" smtClean="0"/>
              <a:t>Mujahideen</a:t>
            </a:r>
            <a:r>
              <a:rPr lang="en-US" dirty="0" smtClean="0"/>
              <a:t> do? Use lines 104-11</a:t>
            </a:r>
          </a:p>
          <a:p>
            <a:pPr>
              <a:buNone/>
            </a:pPr>
            <a:r>
              <a:rPr lang="en-US" dirty="0" smtClean="0"/>
              <a:t>	Does the US have a responsibility to the Afghan people after the Soviet Afghan War? If so what should that responsibility be?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Line 122 What was Saudi Arabia’s role?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Connect 135-136 to blowback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Would line 145 work?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The last sentence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What is the long term 911 cause that stems from the Cold War?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Closure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Consider your do now response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What would you change or add after today’s class?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Next slide has test items for review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1917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dirty="0" smtClean="0"/>
              <a:t>Terms: Crusades, </a:t>
            </a:r>
            <a:r>
              <a:rPr lang="en-US" dirty="0"/>
              <a:t>Z</a:t>
            </a:r>
            <a:r>
              <a:rPr lang="en-US" dirty="0" smtClean="0"/>
              <a:t>ionism, Arab independence and the </a:t>
            </a:r>
            <a:r>
              <a:rPr lang="en-US" dirty="0" err="1" smtClean="0"/>
              <a:t>Wahhab</a:t>
            </a:r>
            <a:r>
              <a:rPr lang="en-US" dirty="0" smtClean="0"/>
              <a:t> Movement</a:t>
            </a:r>
          </a:p>
          <a:p>
            <a:pPr marL="0" indent="0">
              <a:buNone/>
            </a:pPr>
            <a:r>
              <a:rPr lang="en-US" dirty="0" smtClean="0"/>
              <a:t>Documents: Balfour Declaration, Sykes-Picot and Hussein McMahon Accords and the maps that apply to each</a:t>
            </a:r>
          </a:p>
          <a:p>
            <a:pPr marL="0" indent="0">
              <a:buNone/>
            </a:pPr>
            <a:r>
              <a:rPr lang="en-US" dirty="0" smtClean="0"/>
              <a:t>Arab-Israeli War and the struggle for Arab independence that led to 1970 terrorism</a:t>
            </a:r>
          </a:p>
          <a:p>
            <a:pPr marL="0" indent="0">
              <a:buNone/>
            </a:pPr>
            <a:r>
              <a:rPr lang="en-US" dirty="0" smtClean="0"/>
              <a:t>UN Security Council and the General Assembly</a:t>
            </a:r>
          </a:p>
          <a:p>
            <a:pPr marL="0" indent="0">
              <a:buNone/>
            </a:pPr>
            <a:r>
              <a:rPr lang="en-US" dirty="0" smtClean="0"/>
              <a:t>How do you respond when your greatest effort has failed?</a:t>
            </a:r>
          </a:p>
          <a:p>
            <a:pPr marL="0" indent="0">
              <a:buNone/>
            </a:pPr>
            <a:r>
              <a:rPr lang="en-US" dirty="0" smtClean="0"/>
              <a:t>Israeli maps 1947</a:t>
            </a:r>
          </a:p>
          <a:p>
            <a:pPr marL="0" indent="0">
              <a:buNone/>
            </a:pPr>
            <a:r>
              <a:rPr lang="en-US" dirty="0" smtClean="0"/>
              <a:t>Resolution 242</a:t>
            </a:r>
          </a:p>
          <a:p>
            <a:pPr marL="0" indent="0">
              <a:buNone/>
            </a:pPr>
            <a:r>
              <a:rPr lang="en-US" dirty="0" smtClean="0"/>
              <a:t>Role of Soviet Afghan War and the rise of Al Qaeda (see cartoon next slide_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0233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Assignments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Reflective notebook</a:t>
            </a:r>
          </a:p>
          <a:p>
            <a:pPr>
              <a:buNone/>
            </a:pPr>
            <a:r>
              <a:rPr lang="en-US" dirty="0" smtClean="0"/>
              <a:t>WWI, WWII and Cold War Quiz/test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DO NOW: Consider the film and homework and write a one-paragraph summary about the role of the Soviet Afghan War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://userscontent2.emaze.com/images/c8465834-abe7-445b-a562-9a5d6f60b13b/c6133348-0ca4-4ccd-936c-cc84cd92b11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0"/>
            <a:ext cx="5940425" cy="5096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21607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6500" t="17778" r="18000" b="7556"/>
          <a:stretch>
            <a:fillRect/>
          </a:stretch>
        </p:blipFill>
        <p:spPr bwMode="auto">
          <a:xfrm>
            <a:off x="0" y="152400"/>
            <a:ext cx="9031514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Discuss each slide in your assigned group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Submit a group response on a blank sheet of paper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60732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Does the US have a responsibility to the Afghan people after the Soviet Afghan War? If so what should that responsibility be?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What did Charlie Wilson mean when he said, “that ball just keeps on bouncing.”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	How could the defeat of the Soviet Union by Muslim warriors become inspiration and a golden age for warfare?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Reading Readiness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dirty="0" smtClean="0"/>
              <a:t>0-I did nothing </a:t>
            </a:r>
          </a:p>
          <a:p>
            <a:pPr marL="0" indent="0">
              <a:buNone/>
            </a:pPr>
            <a:r>
              <a:rPr lang="en-US" sz="4000" dirty="0" smtClean="0"/>
              <a:t>1-I read somewhat but spent the time talking</a:t>
            </a:r>
          </a:p>
          <a:p>
            <a:pPr marL="0" indent="0">
              <a:buNone/>
            </a:pPr>
            <a:r>
              <a:rPr lang="en-US" sz="4000" dirty="0" smtClean="0"/>
              <a:t>2-I read and can present but am not sure of my answers</a:t>
            </a:r>
          </a:p>
          <a:p>
            <a:pPr marL="0" indent="0">
              <a:buNone/>
            </a:pPr>
            <a:r>
              <a:rPr lang="en-US" sz="4000" dirty="0" smtClean="0"/>
              <a:t>3-I read and am confident that I can present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46659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Gauge your Role During this Task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Give yourself a</a:t>
            </a:r>
          </a:p>
          <a:p>
            <a:pPr marL="0" indent="0">
              <a:buNone/>
            </a:pPr>
            <a:r>
              <a:rPr lang="en-US" dirty="0" smtClean="0"/>
              <a:t>0-If you did absolutely nothing to help your team</a:t>
            </a:r>
          </a:p>
          <a:p>
            <a:pPr marL="0" indent="0">
              <a:buNone/>
            </a:pPr>
            <a:r>
              <a:rPr lang="en-US" dirty="0" smtClean="0"/>
              <a:t>1-If you did the task just for completing it without regard for meaning, understanding or other people in your group</a:t>
            </a:r>
          </a:p>
          <a:p>
            <a:pPr marL="0" indent="0">
              <a:buNone/>
            </a:pPr>
            <a:r>
              <a:rPr lang="en-US" dirty="0" smtClean="0"/>
              <a:t>2-If you are in the middle</a:t>
            </a:r>
          </a:p>
          <a:p>
            <a:pPr marL="0" indent="0">
              <a:buNone/>
            </a:pPr>
            <a:r>
              <a:rPr lang="en-US" dirty="0" smtClean="0"/>
              <a:t>3-If you read, made the connections and communicated your assigned section’s relevance to the task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643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415</Words>
  <Application>Microsoft Office PowerPoint</Application>
  <PresentationFormat>On-screen Show (4:3)</PresentationFormat>
  <Paragraphs>61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Charlie Wilson’s War</vt:lpstr>
      <vt:lpstr>Assignments</vt:lpstr>
      <vt:lpstr>PowerPoint Presentation</vt:lpstr>
      <vt:lpstr>Discussion</vt:lpstr>
      <vt:lpstr>PowerPoint Presentation</vt:lpstr>
      <vt:lpstr>PowerPoint Presentation</vt:lpstr>
      <vt:lpstr>PowerPoint Presentation</vt:lpstr>
      <vt:lpstr>Reading Readiness</vt:lpstr>
      <vt:lpstr>Gauge your Role During this Task </vt:lpstr>
      <vt:lpstr>PowerPoint Presentation</vt:lpstr>
      <vt:lpstr>From the Book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Closure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Charlie Wilson’s War</dc:title>
  <dc:creator>006435</dc:creator>
  <cp:lastModifiedBy>Ramon Quinones</cp:lastModifiedBy>
  <cp:revision>5</cp:revision>
  <cp:lastPrinted>2016-10-27T11:22:27Z</cp:lastPrinted>
  <dcterms:created xsi:type="dcterms:W3CDTF">2015-10-22T13:15:33Z</dcterms:created>
  <dcterms:modified xsi:type="dcterms:W3CDTF">2016-10-27T11:27:23Z</dcterms:modified>
</cp:coreProperties>
</file>